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</p:sldMasterIdLst>
  <p:notesMasterIdLst>
    <p:notesMasterId r:id="rId11"/>
  </p:notesMasterIdLst>
  <p:handoutMasterIdLst>
    <p:handoutMasterId r:id="rId26"/>
  </p:handoutMasterIdLst>
  <p:sldIdLst>
    <p:sldId id="291" r:id="rId4"/>
    <p:sldId id="533" r:id="rId5"/>
    <p:sldId id="570" r:id="rId6"/>
    <p:sldId id="548" r:id="rId7"/>
    <p:sldId id="576" r:id="rId8"/>
    <p:sldId id="532" r:id="rId9"/>
    <p:sldId id="473" r:id="rId10"/>
    <p:sldId id="571" r:id="rId12"/>
    <p:sldId id="549" r:id="rId13"/>
    <p:sldId id="538" r:id="rId14"/>
    <p:sldId id="573" r:id="rId15"/>
    <p:sldId id="541" r:id="rId16"/>
    <p:sldId id="542" r:id="rId17"/>
    <p:sldId id="544" r:id="rId18"/>
    <p:sldId id="543" r:id="rId19"/>
    <p:sldId id="550" r:id="rId20"/>
    <p:sldId id="545" r:id="rId21"/>
    <p:sldId id="546" r:id="rId22"/>
    <p:sldId id="575" r:id="rId23"/>
    <p:sldId id="574" r:id="rId24"/>
    <p:sldId id="411" r:id="rId2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885"/>
    <a:srgbClr val="EA718A"/>
    <a:srgbClr val="305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4620" autoAdjust="0"/>
  </p:normalViewPr>
  <p:slideViewPr>
    <p:cSldViewPr>
      <p:cViewPr varScale="1">
        <p:scale>
          <a:sx n="84" d="100"/>
          <a:sy n="84" d="100"/>
        </p:scale>
        <p:origin x="564" y="90"/>
      </p:cViewPr>
      <p:guideLst>
        <p:guide orient="horz" pos="217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84"/>
    </p:cViewPr>
  </p:sorterViewPr>
  <p:notesViewPr>
    <p:cSldViewPr>
      <p:cViewPr varScale="1">
        <p:scale>
          <a:sx n="51" d="100"/>
          <a:sy n="51" d="100"/>
        </p:scale>
        <p:origin x="-2910" y="-84"/>
      </p:cViewPr>
      <p:guideLst>
        <p:guide orient="horz" pos="289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90F4910-9402-4CFF-A5A4-E8746C148D3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566ECCD-EFF1-4082-88FE-567B31C3528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5DFDE7-310D-40EF-B345-5A028C9F8ED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621ED5-76D9-4E08-B5CE-4C90D19C3A6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99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专职教师课堂教学质量考核讲师组测评连续四年均进入一等奖 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0B4CBD72-AC3C-48F3-AD16-26B375BD5FD4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99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专职教师课堂教学质量考核讲师组测评连续四年均进入一等奖 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0B4CBD72-AC3C-48F3-AD16-26B375BD5FD4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BA95-BD87-48FA-BE78-827F4616419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7CE7F-1FFB-4064-A285-E128A17FD12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4F25-2584-44FC-AF61-8C667DF1912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26E43-275D-4EEC-AAFF-6A1298FC00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1113" y="-1588"/>
            <a:ext cx="9167813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J:\设计ppt\马年素材\赢在马年副本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94550" y="138113"/>
            <a:ext cx="1811338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临时\amy\模板\商务\12\3.pn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63500" y="0"/>
            <a:ext cx="9017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矩形 3"/>
          <p:cNvSpPr/>
          <p:nvPr userDrawn="1"/>
        </p:nvSpPr>
        <p:spPr bwMode="auto">
          <a:xfrm>
            <a:off x="4427984" y="332656"/>
            <a:ext cx="4332468" cy="461665"/>
          </a:xfrm>
          <a:prstGeom prst="rect">
            <a:avLst/>
          </a:prstGeom>
          <a:solidFill>
            <a:schemeClr val="bg1">
              <a:lumMod val="65000"/>
              <a:alpha val="79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汉鼎简中宋" pitchFamily="49" charset="-122"/>
              </a:rPr>
              <a:t>皮皮淘</a:t>
            </a:r>
            <a:r>
              <a:rPr lang="en-US" altLang="zh-CN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汉鼎简中宋" pitchFamily="49" charset="-122"/>
              </a:rPr>
              <a:t>PPT  </a:t>
            </a:r>
            <a:r>
              <a: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汉鼎简中宋" pitchFamily="49" charset="-122"/>
              </a:rPr>
              <a:t>精制水晶图表大全</a:t>
            </a:r>
            <a:endParaRPr lang="zh-CN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汉鼎简中宋" pitchFamily="49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C684726-6494-4A5A-B09B-8424FEB2CE4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05A8B70-44A6-4D85-B37A-ECCF40CEA8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2A88C36-D022-45AA-9D35-735E750F5BA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373AC21-17A6-444E-B07E-7D3CFACE0EA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C91D79D-9AEB-459C-8ED4-D65986871D8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551FAF3-2AFD-4E0B-BB4C-C2A98DA342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EBD0362-56AD-418F-A7AC-C552A843933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D7661E6-BFAC-47BC-8703-AA04F064B24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A1F7AF5-7483-4603-9F12-F26F862D760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F71BEB3-7D5B-4565-9099-13EEB7290BA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9" descr="55.jpg"/>
          <p:cNvPicPr>
            <a:picLocks noChangeAspect="1"/>
          </p:cNvPicPr>
          <p:nvPr userDrawn="1"/>
        </p:nvPicPr>
        <p:blipFill>
          <a:blip r:embed="rId2"/>
          <a:srcRect t="92709"/>
          <a:stretch>
            <a:fillRect/>
          </a:stretch>
        </p:blipFill>
        <p:spPr bwMode="auto">
          <a:xfrm>
            <a:off x="0" y="6357938"/>
            <a:ext cx="9144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10" descr="55.jpg"/>
          <p:cNvPicPr>
            <a:picLocks noChangeAspect="1"/>
          </p:cNvPicPr>
          <p:nvPr userDrawn="1"/>
        </p:nvPicPr>
        <p:blipFill>
          <a:blip r:embed="rId2"/>
          <a:srcRect t="8333" r="86719" b="84375"/>
          <a:stretch>
            <a:fillRect/>
          </a:stretch>
        </p:blipFill>
        <p:spPr bwMode="auto">
          <a:xfrm>
            <a:off x="0" y="571500"/>
            <a:ext cx="12144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6572296" cy="1143000"/>
          </a:xfr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F067A-B162-4D4B-8035-1EBA73273AB8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D1963-4C45-4F9C-87AD-67FED2592F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6D800DC-0E16-470F-B2F6-10935544EED3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92D6524-01AB-4B5A-8F97-C6562993532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EDA948B-3EFF-45D7-8A43-A6DD881A2B31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A8D5C8C-641F-43A0-A9BC-50839F8A4A8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82E9408-2CA6-4271-B98D-D39089126B1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1199D081-427D-4391-ABEC-E1949C4DA2D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F4092AE-73AD-4443-A7FD-7C6FFF474096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0B37A1E-00F3-4FA1-B77F-D6AFC5E60E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487DBE2-D6A9-47B6-A0EE-3E95C60E287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671B78D-D081-489F-8A82-B8DB46FC517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5385402-7CBD-4CA4-90A5-0438757923A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51C35CA-A9A0-43AC-99AD-88029356C6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257D-1F79-4950-B26F-53D65F248A8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8CB22-FF69-448B-AFE8-7B882A9FBB8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27390-FF16-4827-951F-4669950D15F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2A08D-8394-4A52-B01E-CCF4F321E4D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C3E7-4E98-4E45-B860-300CF030CF81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D462C-FC19-4853-93A9-85442BBA0EB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BFF9A-3A0E-42CE-B609-8841F027009A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9A018-1790-4708-9789-E0EFE1AABBB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2A12-C737-41C9-9CE5-9F799AAC8523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30BE-A921-43C1-BBBD-2E8B6A1CA41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875D3-DDB8-4278-856F-BF6B2D60532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4F9C3-3143-49E4-B37A-02F71F01D82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91F8A-DCB1-40B4-A8AB-1F43696590B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C9654-D29A-415F-8B1D-972B2BAAF8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6.jpe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957440C-ABB2-42A9-AB3B-FE8E788D9B6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1B2042-50E6-41D3-8EBA-9DC3A0EF55BA}" type="slidenum">
              <a:rPr lang="zh-CN" altLang="en-US"/>
            </a:fld>
            <a:endParaRPr lang="zh-CN" altLang="en-US"/>
          </a:p>
        </p:txBody>
      </p:sp>
      <p:pic>
        <p:nvPicPr>
          <p:cNvPr id="1031" name="图片 1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638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39B3990-C6AA-45CC-BBC5-9A5721AE291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4F10F5A-E398-4532-91D3-C4A0A93EA43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7"/>
          <p:cNvSpPr>
            <a:spLocks noGrp="1"/>
          </p:cNvSpPr>
          <p:nvPr>
            <p:ph type="ctrTitle" idx="4294967295"/>
          </p:nvPr>
        </p:nvSpPr>
        <p:spPr>
          <a:xfrm>
            <a:off x="106998" y="2255520"/>
            <a:ext cx="8929687" cy="147002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zh-CN" altLang="en-US" sz="4800" b="1" dirty="0">
                <a:solidFill>
                  <a:srgbClr val="FF0066"/>
                </a:solidFill>
              </a:rPr>
              <a:t>新型冠状病毒疫情下</a:t>
            </a:r>
            <a:br>
              <a:rPr lang="zh-CN" altLang="en-US" sz="4800" b="1" dirty="0">
                <a:solidFill>
                  <a:srgbClr val="FF0066"/>
                </a:solidFill>
              </a:rPr>
            </a:br>
            <a:r>
              <a:rPr lang="zh-CN" altLang="en-US" sz="4800" b="1" dirty="0">
                <a:solidFill>
                  <a:srgbClr val="FF0066"/>
                </a:solidFill>
              </a:rPr>
              <a:t>养老机构如何做好老人返院准备</a:t>
            </a:r>
            <a:endParaRPr lang="zh-CN" altLang="en-US" sz="4800" b="1" dirty="0">
              <a:solidFill>
                <a:srgbClr val="FF0066"/>
              </a:solidFill>
            </a:endParaRPr>
          </a:p>
        </p:txBody>
      </p:sp>
      <p:sp>
        <p:nvSpPr>
          <p:cNvPr id="30727" name="Rectangle 8"/>
          <p:cNvSpPr/>
          <p:nvPr/>
        </p:nvSpPr>
        <p:spPr bwMode="auto">
          <a:xfrm>
            <a:off x="323850" y="4437380"/>
            <a:ext cx="7955280" cy="175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endParaRPr lang="zh-CN" altLang="en-US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advTm="2965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尽可能多隔离一段时间，确保万无一失。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为什么要这么严格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13385" y="1417955"/>
            <a:ext cx="8425180" cy="4274185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养老机构的隔离和医院一样吗？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答：二者不同。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养老机构毕竟不是医院，和医院的传染病区相比，防治传染病的设备设施和人员配置都无法相提并论。</a:t>
            </a:r>
            <a:endParaRPr lang="zh-CN" altLang="en-US"/>
          </a:p>
          <a:p>
            <a:pPr marL="0" indent="0">
              <a:buNone/>
            </a:pPr>
            <a:endParaRPr lang="en-US" altLang="zh-CN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如何设置隔离区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 </a:t>
            </a:r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）单人单间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）内设：电视、卫生间、浴室、护理床等，通风良好，与生活区域相对隔离；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）隔离间内配有洗手液、手消、防护服和必要的生活用品，能解决基本生活需求。</a:t>
            </a:r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120775" y="274955"/>
            <a:ext cx="7566025" cy="1143000"/>
          </a:xfrm>
        </p:spPr>
        <p:txBody>
          <a:bodyPr/>
          <a:lstStyle/>
          <a:p>
            <a:r>
              <a:rPr lang="zh-CN" altLang="en-US">
                <a:sym typeface="+mn-ea"/>
              </a:rPr>
              <a:t>设置隔离区（室）条件及配置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没有空余床位，不能做到单人单间隔离，不具备隔离观察所需的防护设施设备，包括独立卫生间、医用防护口罩的养老机构，无法设置隔离区。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）不勉强，不强行为之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）暂停接收返院老年人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09955" y="274955"/>
            <a:ext cx="8319770" cy="1143000"/>
          </a:xfrm>
        </p:spPr>
        <p:txBody>
          <a:bodyPr/>
          <a:lstStyle/>
          <a:p>
            <a:r>
              <a:rPr lang="zh-CN" altLang="en-US"/>
              <a:t>没有条件设置隔离区的怎么办？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工作人员固定。两区工作人员互不接触。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工作人员怎么办？</a:t>
            </a:r>
            <a:endParaRPr lang="zh-CN" altLang="en-US"/>
          </a:p>
        </p:txBody>
      </p:sp>
      <p:sp>
        <p:nvSpPr>
          <p:cNvPr id="5" name="圆角矩形 4"/>
          <p:cNvSpPr/>
          <p:nvPr/>
        </p:nvSpPr>
        <p:spPr bwMode="auto">
          <a:xfrm>
            <a:off x="3620770" y="2790190"/>
            <a:ext cx="4648200" cy="3508375"/>
          </a:xfrm>
          <a:prstGeom prst="roundRect">
            <a:avLst>
              <a:gd name="adj" fmla="val 7635"/>
            </a:avLst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38100">
            <a:gradFill>
              <a:gsLst>
                <a:gs pos="50000">
                  <a:srgbClr val="00DFF6"/>
                </a:gs>
                <a:gs pos="100000">
                  <a:srgbClr val="002774"/>
                </a:gs>
              </a:gsLst>
              <a:lin ang="5400000" scaled="0"/>
            </a:gradFill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27000" prst="convex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889760" y="2790190"/>
            <a:ext cx="1313815" cy="3321685"/>
          </a:xfrm>
          <a:prstGeom prst="roundRect">
            <a:avLst>
              <a:gd name="adj" fmla="val 763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隔</a:t>
            </a:r>
            <a:endParaRPr lang="zh-CN" altLang="en-US" sz="2800" b="1" dirty="0"/>
          </a:p>
          <a:p>
            <a:pPr algn="ctr"/>
            <a:r>
              <a:rPr lang="zh-CN" altLang="en-US" sz="2800" b="1" dirty="0">
                <a:sym typeface="+mn-ea"/>
              </a:rPr>
              <a:t>离</a:t>
            </a:r>
            <a:endParaRPr lang="zh-CN" altLang="en-US" sz="2800" b="1" dirty="0"/>
          </a:p>
          <a:p>
            <a:pPr algn="ctr"/>
            <a:r>
              <a:rPr lang="zh-CN" altLang="en-US" sz="2800" b="1" dirty="0">
                <a:sym typeface="+mn-ea"/>
              </a:rPr>
              <a:t>区</a:t>
            </a:r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工</a:t>
            </a:r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作</a:t>
            </a:r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人</a:t>
            </a:r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员</a:t>
            </a:r>
            <a:endParaRPr lang="zh-CN" altLang="en-US" sz="2800" b="1" dirty="0">
              <a:sym typeface="+mn-ea"/>
            </a:endParaRPr>
          </a:p>
          <a:p>
            <a:pPr algn="ctr"/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20770" y="3569335"/>
            <a:ext cx="429450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生活区工作人员</a:t>
            </a:r>
            <a:endParaRPr lang="zh-CN" altLang="en-US" sz="44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652270"/>
            <a:ext cx="8229600" cy="4525963"/>
          </a:xfrm>
        </p:spPr>
        <p:txBody>
          <a:bodyPr/>
          <a:lstStyle/>
          <a:p>
            <a:r>
              <a:rPr lang="en-US" altLang="zh-CN"/>
              <a:t>1</a:t>
            </a:r>
            <a:r>
              <a:rPr lang="zh-CN" altLang="en-US"/>
              <a:t>、观察隔离区老人情况，一旦有疑似症状立即上报；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、隔离区域消毒，每天不少于两次；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、进入隔离区的工作人员进行严格管控，严禁非隔离工作人员进入，被隔离人员严禁走出隔离区域；</a:t>
            </a:r>
            <a:endParaRPr lang="zh-CN" altLang="en-US"/>
          </a:p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隔离区里的操作流程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13690" y="1600200"/>
            <a:ext cx="8373110" cy="4526280"/>
          </a:xfrm>
        </p:spPr>
        <p:txBody>
          <a:bodyPr/>
          <a:lstStyle/>
          <a:p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、操作隔离工作的人员进入隔离区要严格做好自身防护工作，必须佩戴口罩、手套和护目镜等防护用品，离开隔离区后要对防护用品进行严格的消毒；无防护服者可身穿专区工作服，出了隔离区要进行更换；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隔离区里的操作流程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4685" y="1417955"/>
            <a:ext cx="8041005" cy="4526280"/>
          </a:xfrm>
        </p:spPr>
        <p:txBody>
          <a:bodyPr/>
          <a:lstStyle/>
          <a:p>
            <a:r>
              <a:rPr lang="en-US" altLang="zh-CN"/>
              <a:t>5</a:t>
            </a:r>
            <a:r>
              <a:rPr lang="zh-CN" altLang="en-US"/>
              <a:t>、衣物、床单使用单独的洗衣机和清洗空间，要与正常老年人衣物分开清洗、消毒；</a:t>
            </a:r>
            <a:endParaRPr lang="zh-CN" altLang="en-US"/>
          </a:p>
          <a:p>
            <a:r>
              <a:rPr lang="en-US" altLang="zh-CN"/>
              <a:t>6</a:t>
            </a:r>
            <a:r>
              <a:rPr lang="zh-CN" altLang="en-US"/>
              <a:t>、隔离区内的餐具要单独清洗、消毒，不得与正常生活区域老年人餐具一起清洗消毒；</a:t>
            </a:r>
            <a:endParaRPr lang="zh-CN" altLang="en-US"/>
          </a:p>
          <a:p>
            <a:r>
              <a:rPr lang="en-US" altLang="zh-CN"/>
              <a:t>7</a:t>
            </a:r>
            <a:r>
              <a:rPr lang="zh-CN" altLang="en-US"/>
              <a:t>、隔离区内废弃口罩要单独回收、统一管理，按照医疗垃圾标准进行回收处理；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隔离区里的操作流程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8</a:t>
            </a:r>
            <a:r>
              <a:rPr lang="zh-CN" altLang="en-US"/>
              <a:t>、隔离区由隔离区工作人员的管理和消毒，隔离工作人员隔离居住，不得进入生活区；隔离区人员过了</a:t>
            </a:r>
            <a:r>
              <a:rPr lang="en-US" altLang="zh-CN"/>
              <a:t>14</a:t>
            </a:r>
            <a:r>
              <a:rPr lang="zh-CN" altLang="en-US"/>
              <a:t>天后无异常方可解除隔离，进入正常生活区。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隔离区里的操作流程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lnSpc>
                <a:spcPct val="200000"/>
              </a:lnSpc>
              <a:spcBef>
                <a:spcPts val="0"/>
              </a:spcBef>
              <a:buNone/>
            </a:pPr>
            <a:r>
              <a:rPr lang="zh-CN" altLang="en-US" dirty="0">
                <a:sym typeface="+mn-ea"/>
              </a:rPr>
              <a:t>养老机构的隔离区</a:t>
            </a:r>
            <a:r>
              <a:rPr lang="en-US" altLang="zh-CN" dirty="0">
                <a:sym typeface="+mn-ea"/>
              </a:rPr>
              <a:t>=”</a:t>
            </a:r>
            <a:r>
              <a:rPr lang="zh-CN" altLang="en-US" dirty="0">
                <a:sym typeface="+mn-ea"/>
              </a:rPr>
              <a:t>观察区</a:t>
            </a:r>
            <a:r>
              <a:rPr lang="en-US" altLang="zh-CN" dirty="0">
                <a:sym typeface="+mn-ea"/>
              </a:rPr>
              <a:t>”“</a:t>
            </a:r>
            <a:r>
              <a:rPr lang="zh-CN" altLang="en-US" dirty="0">
                <a:sym typeface="+mn-ea"/>
              </a:rPr>
              <a:t>暂住区</a:t>
            </a:r>
            <a:r>
              <a:rPr lang="en-US" altLang="zh-CN" dirty="0">
                <a:sym typeface="+mn-ea"/>
              </a:rPr>
              <a:t>”</a:t>
            </a:r>
            <a:endParaRPr lang="zh-CN" altLang="en-US" dirty="0">
              <a:sym typeface="+mn-ea"/>
            </a:endParaRPr>
          </a:p>
          <a:p>
            <a:pPr marL="0" indent="0" latinLnBrk="0">
              <a:lnSpc>
                <a:spcPct val="200000"/>
              </a:lnSpc>
              <a:spcBef>
                <a:spcPts val="0"/>
              </a:spcBef>
              <a:buNone/>
            </a:pPr>
            <a:r>
              <a:rPr lang="zh-CN" altLang="en-US" dirty="0">
                <a:sym typeface="+mn-ea"/>
              </a:rPr>
              <a:t>我们可以温和地为之命名，以缓解老人和员工的紧张、抵触的情绪。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让</a:t>
            </a:r>
            <a:r>
              <a:rPr lang="en-US" altLang="zh-CN"/>
              <a:t>“</a:t>
            </a:r>
            <a:r>
              <a:rPr lang="zh-CN" altLang="en-US"/>
              <a:t>隔离区</a:t>
            </a:r>
            <a:r>
              <a:rPr lang="en-US" altLang="zh-CN"/>
              <a:t>”</a:t>
            </a:r>
            <a:r>
              <a:rPr lang="zh-CN" altLang="en-US"/>
              <a:t>温和起来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、养老机构人员密集</a:t>
            </a:r>
            <a:br>
              <a:rPr lang="zh-CN" altLang="en-US">
                <a:sym typeface="+mn-ea"/>
              </a:rPr>
            </a:b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、老年人是新型冠状病毒易感人群</a:t>
            </a:r>
            <a:br>
              <a:rPr lang="zh-CN" altLang="en-US">
                <a:sym typeface="+mn-ea"/>
              </a:rPr>
            </a:b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、老年人一旦感染，死亡率高于普通人群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>
              <a:solidFill>
                <a:schemeClr val="tx1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一旦发生疫情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后果不堪设想</a:t>
            </a:r>
            <a:endParaRPr lang="zh-CN" altLang="en-US">
              <a:solidFill>
                <a:schemeClr val="tx1"/>
              </a:solidFill>
            </a:endParaRPr>
          </a:p>
          <a:p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养老机构防疫形势严峻</a:t>
            </a:r>
            <a:endParaRPr lang="zh-CN" altLang="en-US"/>
          </a:p>
        </p:txBody>
      </p:sp>
      <p:pic>
        <p:nvPicPr>
          <p:cNvPr id="4" name="图片 3" descr="timgC8X614X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12055" y="3596005"/>
            <a:ext cx="3209290" cy="17970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285852" y="131128"/>
            <a:ext cx="6572296" cy="1143000"/>
          </a:xfrm>
        </p:spPr>
        <p:txBody>
          <a:bodyPr/>
          <a:lstStyle/>
          <a:p>
            <a:r>
              <a:rPr lang="zh-CN" altLang="en-US">
                <a:sym typeface="+mn-ea"/>
              </a:rPr>
              <a:t>因地制宜，顺势而为</a:t>
            </a:r>
            <a:endParaRPr lang="zh-CN" altLang="en-US"/>
          </a:p>
        </p:txBody>
      </p:sp>
      <p:sp>
        <p:nvSpPr>
          <p:cNvPr id="5" name="圆角矩形 4"/>
          <p:cNvSpPr/>
          <p:nvPr/>
        </p:nvSpPr>
        <p:spPr bwMode="auto">
          <a:xfrm>
            <a:off x="3434080" y="1468120"/>
            <a:ext cx="4648200" cy="3189605"/>
          </a:xfrm>
          <a:prstGeom prst="roundRect">
            <a:avLst>
              <a:gd name="adj" fmla="val 7635"/>
            </a:avLst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38100">
            <a:gradFill>
              <a:gsLst>
                <a:gs pos="50000">
                  <a:srgbClr val="00DFF6"/>
                </a:gs>
                <a:gs pos="100000">
                  <a:srgbClr val="002774"/>
                </a:gs>
              </a:gsLst>
              <a:lin ang="5400000" scaled="0"/>
            </a:gradFill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27000" prst="convex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橢圓 8"/>
          <p:cNvSpPr/>
          <p:nvPr/>
        </p:nvSpPr>
        <p:spPr bwMode="auto">
          <a:xfrm>
            <a:off x="228888" y="2151366"/>
            <a:ext cx="1371208" cy="1293264"/>
          </a:xfrm>
          <a:prstGeom prst="ellipse">
            <a:avLst/>
          </a:prstGeom>
          <a:gradFill flip="none" rotWithShape="1">
            <a:gsLst>
              <a:gs pos="0">
                <a:srgbClr val="FFCF01"/>
              </a:gs>
              <a:gs pos="90000">
                <a:srgbClr val="E22000"/>
              </a:gs>
            </a:gsLst>
            <a:lin ang="189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extrusionH="304800">
            <a:bevelT w="101600" prst="convex"/>
            <a:bevelB w="0" h="63500"/>
            <a:contourClr>
              <a:srgbClr val="FFE593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外防输入</a:t>
            </a:r>
            <a:endParaRPr 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橢圓 9"/>
          <p:cNvSpPr/>
          <p:nvPr/>
        </p:nvSpPr>
        <p:spPr bwMode="auto">
          <a:xfrm>
            <a:off x="5196493" y="2151378"/>
            <a:ext cx="1371208" cy="1293264"/>
          </a:xfrm>
          <a:prstGeom prst="ellipse">
            <a:avLst/>
          </a:prstGeom>
          <a:gradFill flip="none" rotWithShape="1">
            <a:gsLst>
              <a:gs pos="0">
                <a:srgbClr val="00DFF6"/>
              </a:gs>
              <a:gs pos="90000">
                <a:srgbClr val="002774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prst="convex"/>
            <a:bevelB w="0" h="0"/>
            <a:contourClr>
              <a:srgbClr val="AFEA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内防扩散</a:t>
            </a:r>
            <a:endParaRPr lang="zh-CN" sz="28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845310" y="1685925"/>
            <a:ext cx="1313815" cy="2785110"/>
          </a:xfrm>
          <a:prstGeom prst="roundRect">
            <a:avLst>
              <a:gd name="adj" fmla="val 763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暂</a:t>
            </a:r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住 </a:t>
            </a:r>
            <a:endParaRPr lang="zh-CN" altLang="en-US" sz="2800" b="1" dirty="0"/>
          </a:p>
          <a:p>
            <a:pPr algn="ctr"/>
            <a:r>
              <a:rPr lang="zh-CN" altLang="en-US" sz="2800" b="1" dirty="0">
                <a:sym typeface="+mn-ea"/>
              </a:rPr>
              <a:t>区</a:t>
            </a:r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85055" y="1383030"/>
            <a:ext cx="21170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生活区</a:t>
            </a:r>
            <a:endParaRPr lang="zh-CN" altLang="en-US" sz="44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6720" y="4947920"/>
            <a:ext cx="721360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2800" b="1">
                <a:sym typeface="+mn-ea"/>
              </a:rPr>
              <a:t>   </a:t>
            </a:r>
            <a:r>
              <a:rPr lang="zh-CN" altLang="en-US" sz="2800" b="1">
                <a:sym typeface="+mn-ea"/>
              </a:rPr>
              <a:t>观察室（区）（暂住区）的建立，是养老机构“外防输入”、“内防扩散”两大防控环节的关键结合点。</a:t>
            </a:r>
            <a:endParaRPr lang="zh-CN" altLang="en-US" sz="2800" b="1"/>
          </a:p>
        </p:txBody>
      </p:sp>
    </p:spTree>
    <p:custDataLst>
      <p:tags r:id="rId1"/>
    </p:custDataLst>
  </p:cSld>
  <p:clrMapOvr>
    <a:masterClrMapping/>
  </p:clrMapOvr>
  <p:transition advTm="10750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0"/>
          <p:cNvSpPr>
            <a:spLocks noChangeArrowheads="1"/>
          </p:cNvSpPr>
          <p:nvPr/>
        </p:nvSpPr>
        <p:spPr bwMode="auto">
          <a:xfrm>
            <a:off x="0" y="2036128"/>
            <a:ext cx="9144000" cy="2786062"/>
          </a:xfrm>
          <a:prstGeom prst="rect">
            <a:avLst/>
          </a:prstGeom>
          <a:solidFill>
            <a:srgbClr val="FA2400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</a:rPr>
              <a:t>四川大学</a:t>
            </a:r>
            <a:r>
              <a:rPr lang="en-US" altLang="zh-CN" sz="2800" b="1" dirty="0">
                <a:solidFill>
                  <a:schemeClr val="bg1"/>
                </a:solidFill>
              </a:rPr>
              <a:t>—</a:t>
            </a:r>
            <a:r>
              <a:rPr lang="zh-CN" altLang="en-US" sz="2800" b="1" dirty="0">
                <a:solidFill>
                  <a:schemeClr val="bg1"/>
                </a:solidFill>
              </a:rPr>
              <a:t>护理学四川省重点实验室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pPr algn="ctr"/>
            <a:r>
              <a:rPr lang="zh-CN" altLang="en-US" sz="3200" b="1" dirty="0">
                <a:solidFill>
                  <a:schemeClr val="bg1"/>
                </a:solidFill>
              </a:rPr>
              <a:t>胡秀英教授老年护理研究团队</a:t>
            </a:r>
            <a:endParaRPr lang="zh-CN" altLang="en-US" sz="3200" b="1" dirty="0">
              <a:solidFill>
                <a:schemeClr val="bg1"/>
              </a:solidFill>
            </a:endParaRPr>
          </a:p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本文作者：四川大学华西护理学院博士生 石镁虹</a:t>
            </a:r>
            <a:endParaRPr lang="zh-CN" altLang="en-US" b="1" dirty="0">
              <a:solidFill>
                <a:schemeClr val="bg1"/>
              </a:solidFill>
            </a:endParaRPr>
          </a:p>
          <a:p>
            <a:pPr algn="ctr"/>
            <a:endParaRPr lang="zh-CN" altLang="en-US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4368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标题 2"/>
          <p:cNvSpPr>
            <a:spLocks noGrp="1"/>
          </p:cNvSpPr>
          <p:nvPr>
            <p:ph type="title"/>
          </p:nvPr>
        </p:nvSpPr>
        <p:spPr>
          <a:xfrm>
            <a:off x="1250133" y="103201"/>
            <a:ext cx="6572250" cy="1143000"/>
          </a:xfrm>
        </p:spPr>
        <p:txBody>
          <a:bodyPr/>
          <a:lstStyle/>
          <a:p>
            <a:r>
              <a:rPr lang="zh-CN" altLang="en-US">
                <a:sym typeface="+mn-ea"/>
              </a:rPr>
              <a:t>新型冠状病毒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 bwMode="auto">
          <a:xfrm>
            <a:off x="3970655" y="1460500"/>
            <a:ext cx="4338320" cy="1640840"/>
          </a:xfrm>
          <a:prstGeom prst="roundRect">
            <a:avLst>
              <a:gd name="adj" fmla="val 5869"/>
            </a:avLst>
          </a:prstGeom>
          <a:solidFill>
            <a:schemeClr val="bg1">
              <a:alpha val="60000"/>
            </a:schemeClr>
          </a:solidFill>
          <a:ln w="38100">
            <a:gradFill>
              <a:gsLst>
                <a:gs pos="50000">
                  <a:srgbClr val="FFCF01"/>
                </a:gs>
                <a:gs pos="100000">
                  <a:srgbClr val="E22000"/>
                </a:gs>
              </a:gsLst>
              <a:lin ang="5400000" scaled="0"/>
            </a:gradFill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01600" prst="artDeco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见所未见，闻所未闻，</a:t>
            </a:r>
            <a:endParaRPr 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潜伏期多长，尚未完全明确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841995" y="1576573"/>
            <a:ext cx="2143140" cy="1042876"/>
          </a:xfrm>
          <a:prstGeom prst="rect">
            <a:avLst/>
          </a:prstGeom>
          <a:gradFill flip="none" rotWithShape="1">
            <a:gsLst>
              <a:gs pos="0">
                <a:srgbClr val="FFCF01"/>
              </a:gs>
              <a:gs pos="90000">
                <a:srgbClr val="E22000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extrusionH="304800" contourW="19050">
            <a:bevelT w="101600" prst="convex"/>
            <a:bevelB w="0" h="63500"/>
            <a:contourClr>
              <a:srgbClr val="FFE593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新病毒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842010" y="2748915"/>
            <a:ext cx="2143125" cy="1070610"/>
          </a:xfrm>
          <a:prstGeom prst="rect">
            <a:avLst/>
          </a:prstGeom>
          <a:gradFill flip="none" rotWithShape="1">
            <a:gsLst>
              <a:gs pos="0">
                <a:srgbClr val="6EFF01"/>
              </a:gs>
              <a:gs pos="90000">
                <a:srgbClr val="0F5000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prst="convex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defRPr/>
            </a:pPr>
            <a:r>
              <a:rPr 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传染性极强</a:t>
            </a:r>
            <a:endParaRPr 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842010" y="3977005"/>
            <a:ext cx="2142490" cy="929005"/>
          </a:xfrm>
          <a:prstGeom prst="rect">
            <a:avLst/>
          </a:prstGeom>
          <a:gradFill flip="none" rotWithShape="1">
            <a:gsLst>
              <a:gs pos="0">
                <a:srgbClr val="00DFF6"/>
              </a:gs>
              <a:gs pos="90000">
                <a:srgbClr val="002774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extrusionH="304800" contourW="19050">
            <a:bevelT w="101600" prst="convex"/>
            <a:bevelB w="0" h="63500"/>
            <a:contourClr>
              <a:srgbClr val="AFEA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defRPr/>
            </a:pPr>
            <a:r>
              <a:rPr 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传播速度极快</a:t>
            </a:r>
            <a:endParaRPr 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806434" y="5079776"/>
            <a:ext cx="2214579" cy="857256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extrusionH="304800" contourW="19050">
            <a:bevelT w="101600" prst="convex"/>
            <a:bevelB w="0" h="63500"/>
            <a:contourClr>
              <a:srgbClr val="AFEA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defRPr/>
            </a:pPr>
            <a:r>
              <a:rPr 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无特效药</a:t>
            </a:r>
            <a:endParaRPr 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 bwMode="auto">
          <a:xfrm>
            <a:off x="3909695" y="3620770"/>
            <a:ext cx="4338320" cy="1640840"/>
          </a:xfrm>
          <a:prstGeom prst="roundRect">
            <a:avLst>
              <a:gd name="adj" fmla="val 5869"/>
            </a:avLst>
          </a:prstGeom>
          <a:solidFill>
            <a:schemeClr val="bg1">
              <a:alpha val="60000"/>
            </a:schemeClr>
          </a:solidFill>
          <a:ln w="38100">
            <a:gradFill>
              <a:gsLst>
                <a:gs pos="50000">
                  <a:srgbClr val="FFCF01"/>
                </a:gs>
                <a:gs pos="100000">
                  <a:srgbClr val="E22000"/>
                </a:gs>
              </a:gsLst>
              <a:lin ang="5400000" scaled="0"/>
            </a:gradFill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01600" prst="artDeco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病毒在暗，伺机而动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我们在明，防不胜防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advTm="10425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0" grpId="0" animBg="1"/>
      <p:bldP spid="10" grpId="1" animBg="1"/>
      <p:bldP spid="12" grpId="0" bldLvl="0" animBg="1"/>
      <p:bldP spid="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>
                <a:sym typeface="+mn-ea"/>
              </a:rPr>
              <a:t>答：需要隔离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什么是隔离？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隔离是以距离或屏障等手段，切断传染病 传播途径，以达到预防和控制传染病流行的有效方法</a:t>
            </a:r>
            <a:endParaRPr lang="zh-CN" altLang="en-US"/>
          </a:p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老人要返院怎么办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85875" y="274955"/>
            <a:ext cx="7172325" cy="1143000"/>
          </a:xfrm>
        </p:spPr>
        <p:txBody>
          <a:bodyPr/>
          <a:lstStyle/>
          <a:p>
            <a:r>
              <a:rPr lang="zh-CN" altLang="en-US"/>
              <a:t>不是所有的隔离都是这样的</a:t>
            </a:r>
            <a:endParaRPr lang="zh-CN" altLang="en-US"/>
          </a:p>
        </p:txBody>
      </p:sp>
      <p:pic>
        <p:nvPicPr>
          <p:cNvPr id="4" name="内容占位符 3" descr="timgE0SY9O8C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514475" y="1417955"/>
            <a:ext cx="5901055" cy="43884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三种方式：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1、居家隔离观察                </a:t>
            </a:r>
            <a:endParaRPr lang="zh-CN" altLang="en-US"/>
          </a:p>
          <a:p>
            <a:r>
              <a:rPr lang="zh-CN" altLang="en-US"/>
              <a:t>2、居家隔离医学观察</a:t>
            </a:r>
            <a:endParaRPr lang="zh-CN" altLang="en-US"/>
          </a:p>
          <a:p>
            <a:r>
              <a:rPr lang="zh-CN" altLang="en-US"/>
              <a:t>3、集中隔离医学观察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居家隔离：</a:t>
            </a:r>
            <a:r>
              <a:rPr lang="zh-CN" altLang="en-US"/>
              <a:t>外地返回人员、外来人员采取居家隔离观察方式进行管理。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002060"/>
                </a:solidFill>
              </a:rPr>
              <a:t>养老机构目前院内的隔离属于居家隔离。</a:t>
            </a:r>
            <a:endParaRPr lang="zh-CN" altLang="en-US">
              <a:solidFill>
                <a:srgbClr val="002060"/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85875" y="274955"/>
            <a:ext cx="7007860" cy="1143000"/>
          </a:xfrm>
        </p:spPr>
        <p:txBody>
          <a:bodyPr/>
          <a:lstStyle/>
          <a:p>
            <a:r>
              <a:rPr lang="zh-CN" altLang="en-US">
                <a:sym typeface="+mn-ea"/>
              </a:rPr>
              <a:t>目前新冠肺炎隔离观察方式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 bwMode="auto">
          <a:xfrm>
            <a:off x="3434080" y="428625"/>
            <a:ext cx="4648200" cy="4229100"/>
          </a:xfrm>
          <a:prstGeom prst="roundRect">
            <a:avLst>
              <a:gd name="adj" fmla="val 7635"/>
            </a:avLst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38100">
            <a:gradFill>
              <a:gsLst>
                <a:gs pos="50000">
                  <a:srgbClr val="00DFF6"/>
                </a:gs>
                <a:gs pos="100000">
                  <a:srgbClr val="002774"/>
                </a:gs>
              </a:gsLst>
              <a:lin ang="5400000" scaled="0"/>
            </a:gradFill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w="127000" prst="convex"/>
            <a:bevelB w="0" h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橢圓 8"/>
          <p:cNvSpPr/>
          <p:nvPr/>
        </p:nvSpPr>
        <p:spPr bwMode="auto">
          <a:xfrm>
            <a:off x="228600" y="2519680"/>
            <a:ext cx="984885" cy="925195"/>
          </a:xfrm>
          <a:prstGeom prst="ellipse">
            <a:avLst/>
          </a:prstGeom>
          <a:gradFill flip="none" rotWithShape="1">
            <a:gsLst>
              <a:gs pos="0">
                <a:srgbClr val="FFCF01"/>
              </a:gs>
              <a:gs pos="90000">
                <a:srgbClr val="E22000"/>
              </a:gs>
            </a:gsLst>
            <a:lin ang="189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extrusionH="304800">
            <a:bevelT w="101600" prst="convex"/>
            <a:bevelB w="0" h="63500"/>
            <a:contourClr>
              <a:srgbClr val="FFE593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病毒</a:t>
            </a:r>
            <a:endParaRPr 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橢圓 9"/>
          <p:cNvSpPr/>
          <p:nvPr/>
        </p:nvSpPr>
        <p:spPr bwMode="auto">
          <a:xfrm>
            <a:off x="5196205" y="2520315"/>
            <a:ext cx="932180" cy="924560"/>
          </a:xfrm>
          <a:prstGeom prst="ellipse">
            <a:avLst/>
          </a:prstGeom>
          <a:gradFill flip="none" rotWithShape="1">
            <a:gsLst>
              <a:gs pos="0">
                <a:srgbClr val="00DFF6"/>
              </a:gs>
              <a:gs pos="90000">
                <a:srgbClr val="002774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prst="convex"/>
            <a:bevelB w="0" h="0"/>
            <a:contourClr>
              <a:srgbClr val="AFEA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老人</a:t>
            </a:r>
            <a:endParaRPr lang="zh-CN" sz="28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845310" y="1685925"/>
            <a:ext cx="1313815" cy="2785110"/>
          </a:xfrm>
          <a:prstGeom prst="roundRect">
            <a:avLst>
              <a:gd name="adj" fmla="val 763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/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endParaRPr lang="zh-CN" altLang="en-US" sz="2800" b="1" dirty="0">
              <a:sym typeface="+mn-ea"/>
            </a:endParaRPr>
          </a:p>
          <a:p>
            <a:pPr algn="ctr"/>
            <a:r>
              <a:rPr lang="zh-CN" altLang="en-US" sz="2800" b="1" dirty="0">
                <a:sym typeface="+mn-ea"/>
              </a:rPr>
              <a:t>隔</a:t>
            </a:r>
            <a:endParaRPr lang="zh-CN" altLang="en-US" sz="2800" b="1" dirty="0"/>
          </a:p>
          <a:p>
            <a:pPr algn="ctr"/>
            <a:r>
              <a:rPr lang="zh-CN" altLang="en-US" sz="2800" b="1" dirty="0">
                <a:sym typeface="+mn-ea"/>
              </a:rPr>
              <a:t>离</a:t>
            </a:r>
            <a:endParaRPr lang="zh-CN" altLang="en-US" sz="2800" b="1" dirty="0"/>
          </a:p>
          <a:p>
            <a:pPr algn="ctr"/>
            <a:r>
              <a:rPr lang="zh-CN" altLang="en-US" sz="2800" b="1" dirty="0">
                <a:sym typeface="+mn-ea"/>
              </a:rPr>
              <a:t>区</a:t>
            </a:r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sz="2800" b="1" dirty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02835" y="1068070"/>
            <a:ext cx="2117090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生活区</a:t>
            </a:r>
            <a:endParaRPr lang="zh-CN" altLang="en-US" sz="44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橢圓 8"/>
          <p:cNvSpPr/>
          <p:nvPr/>
        </p:nvSpPr>
        <p:spPr bwMode="auto">
          <a:xfrm>
            <a:off x="283845" y="3545840"/>
            <a:ext cx="984885" cy="925195"/>
          </a:xfrm>
          <a:prstGeom prst="ellipse">
            <a:avLst/>
          </a:prstGeom>
          <a:gradFill flip="none" rotWithShape="1">
            <a:gsLst>
              <a:gs pos="0">
                <a:srgbClr val="FFCF01"/>
              </a:gs>
              <a:gs pos="90000">
                <a:srgbClr val="E22000"/>
              </a:gs>
            </a:gsLst>
            <a:lin ang="18900000" scaled="1"/>
            <a:tileRect/>
          </a:gradFill>
          <a:ln w="25400" cap="flat" cmpd="sng" algn="ctr">
            <a:noFill/>
            <a:prstDash val="solid"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extrusionH="304800">
            <a:bevelT w="101600" prst="convex"/>
            <a:bevelB w="0" h="63500"/>
            <a:contourClr>
              <a:srgbClr val="FFE593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病毒</a:t>
            </a:r>
            <a:endParaRPr 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橢圓 8"/>
          <p:cNvSpPr/>
          <p:nvPr/>
        </p:nvSpPr>
        <p:spPr bwMode="auto">
          <a:xfrm>
            <a:off x="228600" y="1442085"/>
            <a:ext cx="984885" cy="925195"/>
          </a:xfrm>
          <a:prstGeom prst="ellipse">
            <a:avLst/>
          </a:prstGeom>
          <a:gradFill flip="none" rotWithShape="1">
            <a:gsLst>
              <a:gs pos="0">
                <a:srgbClr val="FFCF01"/>
              </a:gs>
              <a:gs pos="90000">
                <a:srgbClr val="E22000"/>
              </a:gs>
            </a:gsLst>
            <a:lin ang="189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extrusionH="304800">
            <a:bevelT w="101600" prst="convex"/>
            <a:bevelB w="0" h="63500"/>
            <a:contourClr>
              <a:srgbClr val="FFE593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病毒</a:t>
            </a:r>
            <a:endParaRPr 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橢圓 9"/>
          <p:cNvSpPr/>
          <p:nvPr/>
        </p:nvSpPr>
        <p:spPr bwMode="auto">
          <a:xfrm>
            <a:off x="6425565" y="2134235"/>
            <a:ext cx="932180" cy="924560"/>
          </a:xfrm>
          <a:prstGeom prst="ellipse">
            <a:avLst/>
          </a:prstGeom>
          <a:gradFill flip="none" rotWithShape="1">
            <a:gsLst>
              <a:gs pos="0">
                <a:srgbClr val="00DFF6"/>
              </a:gs>
              <a:gs pos="90000">
                <a:srgbClr val="002774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prst="convex"/>
            <a:bevelB w="0" h="0"/>
            <a:contourClr>
              <a:srgbClr val="AFEA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老人</a:t>
            </a:r>
            <a:endParaRPr lang="zh-CN" sz="28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橢圓 9"/>
          <p:cNvSpPr/>
          <p:nvPr/>
        </p:nvSpPr>
        <p:spPr bwMode="auto">
          <a:xfrm>
            <a:off x="6255385" y="3546475"/>
            <a:ext cx="932180" cy="924560"/>
          </a:xfrm>
          <a:prstGeom prst="ellipse">
            <a:avLst/>
          </a:prstGeom>
          <a:gradFill flip="none" rotWithShape="1">
            <a:gsLst>
              <a:gs pos="0">
                <a:srgbClr val="00DFF6"/>
              </a:gs>
              <a:gs pos="90000">
                <a:srgbClr val="002774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prst="convex"/>
            <a:bevelB w="0" h="0"/>
            <a:contourClr>
              <a:srgbClr val="AFEA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老人</a:t>
            </a:r>
            <a:endParaRPr lang="zh-CN" sz="28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橢圓 9"/>
          <p:cNvSpPr/>
          <p:nvPr/>
        </p:nvSpPr>
        <p:spPr bwMode="auto">
          <a:xfrm>
            <a:off x="4264025" y="3444875"/>
            <a:ext cx="932180" cy="924560"/>
          </a:xfrm>
          <a:prstGeom prst="ellipse">
            <a:avLst/>
          </a:prstGeom>
          <a:gradFill flip="none" rotWithShape="1">
            <a:gsLst>
              <a:gs pos="0">
                <a:srgbClr val="00DFF6"/>
              </a:gs>
              <a:gs pos="90000">
                <a:srgbClr val="002774"/>
              </a:gs>
            </a:gsLst>
            <a:lin ang="2700000" scaled="1"/>
            <a:tileRect/>
          </a:gradFill>
          <a:ln w="25400">
            <a:noFill/>
          </a:ln>
          <a:effectLst>
            <a:outerShdw blurRad="225425" dist="381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flat" dir="t"/>
          </a:scene3d>
          <a:sp3d contourW="19050">
            <a:bevelT prst="convex"/>
            <a:bevelB w="0" h="0"/>
            <a:contourClr>
              <a:srgbClr val="AFEA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28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老人</a:t>
            </a:r>
            <a:endParaRPr lang="zh-CN" sz="28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橢圓 9"/>
          <p:cNvSpPr/>
          <p:nvPr/>
        </p:nvSpPr>
        <p:spPr bwMode="auto">
          <a:xfrm>
            <a:off x="2035810" y="3444875"/>
            <a:ext cx="932180" cy="92456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lvl="2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zh-CN" sz="18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返院老人</a:t>
            </a:r>
            <a:endParaRPr lang="zh-CN" sz="18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advTm="10750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08685" y="2256155"/>
            <a:ext cx="6948170" cy="1143000"/>
          </a:xfrm>
        </p:spPr>
        <p:txBody>
          <a:bodyPr/>
          <a:lstStyle/>
          <a:p>
            <a:r>
              <a:rPr lang="zh-CN" altLang="en-US"/>
              <a:t>被隔离观察≠被感染</a:t>
            </a:r>
            <a:br>
              <a:rPr lang="zh-CN" altLang="en-US"/>
            </a:br>
            <a:br>
              <a:rPr lang="zh-CN" altLang="en-US"/>
            </a:br>
            <a:r>
              <a:rPr lang="zh-CN" altLang="en-US"/>
              <a:t>住在隔离区的人</a:t>
            </a:r>
            <a:r>
              <a:rPr lang="zh-CN" altLang="en-US">
                <a:sym typeface="+mn-ea"/>
              </a:rPr>
              <a:t>≠疑似病人</a:t>
            </a:r>
            <a:br>
              <a:rPr lang="zh-CN" altLang="en-US">
                <a:sym typeface="+mn-ea"/>
              </a:rPr>
            </a:br>
            <a:br>
              <a:rPr lang="zh-CN" altLang="en-US">
                <a:sym typeface="+mn-ea"/>
              </a:rPr>
            </a:b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0830"/>
          </a:xfrm>
        </p:spPr>
        <p:txBody>
          <a:bodyPr/>
          <a:lstStyle/>
          <a:p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一是隔离人员的范围扩大。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       </a:t>
            </a:r>
            <a:r>
              <a:rPr lang="zh-CN" altLang="en-US">
                <a:solidFill>
                  <a:srgbClr val="002060"/>
                </a:solidFill>
                <a:sym typeface="+mn-ea"/>
              </a:rPr>
              <a:t>返院员工和老人均需隔离</a:t>
            </a:r>
            <a:endParaRPr lang="zh-CN" altLang="en-US">
              <a:solidFill>
                <a:srgbClr val="002060"/>
              </a:solidFill>
              <a:sym typeface="+mn-ea"/>
            </a:endParaRPr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二是隔离时间的延长。（许多地方已出台规定）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史上最严防控</a:t>
            </a:r>
            <a:endParaRPr lang="zh-CN" altLang="en-US"/>
          </a:p>
        </p:txBody>
      </p:sp>
      <p:grpSp>
        <p:nvGrpSpPr>
          <p:cNvPr id="8" name="组合 23"/>
          <p:cNvGrpSpPr/>
          <p:nvPr/>
        </p:nvGrpSpPr>
        <p:grpSpPr bwMode="auto">
          <a:xfrm>
            <a:off x="337185" y="4612640"/>
            <a:ext cx="3054985" cy="1071245"/>
            <a:chOff x="4938689" y="3866802"/>
            <a:chExt cx="3160156" cy="1208243"/>
          </a:xfrm>
        </p:grpSpPr>
        <p:sp>
          <p:nvSpPr>
            <p:cNvPr id="9" name="圆角矩形 8"/>
            <p:cNvSpPr/>
            <p:nvPr/>
          </p:nvSpPr>
          <p:spPr bwMode="auto">
            <a:xfrm>
              <a:off x="4938689" y="3866802"/>
              <a:ext cx="3160156" cy="1208243"/>
            </a:xfrm>
            <a:prstGeom prst="roundRect">
              <a:avLst>
                <a:gd name="adj" fmla="val 7848"/>
              </a:avLst>
            </a:prstGeom>
            <a:gradFill flip="none" rotWithShape="1">
              <a:gsLst>
                <a:gs pos="30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 w="38100">
              <a:gradFill flip="none" rotWithShape="1">
                <a:gsLst>
                  <a:gs pos="0">
                    <a:srgbClr val="00B0F0"/>
                  </a:gs>
                  <a:gs pos="100000">
                    <a:srgbClr val="002060"/>
                  </a:gs>
                </a:gsLst>
                <a:lin ang="16200000" scaled="1"/>
                <a:tileRect/>
              </a:gradFill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w="165100" h="127000" prst="artDeco"/>
              <a:bevelB w="0" h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2"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 typeface="Wingdings" panose="05000000000000000000" pitchFamily="2" charset="2"/>
                <a:buChar char="n"/>
                <a:tabLst>
                  <a:tab pos="136525" algn="l"/>
                </a:tabLst>
                <a:defRPr/>
              </a:pPr>
              <a:endPara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095" name="矩形 87"/>
            <p:cNvSpPr>
              <a:spLocks noChangeArrowheads="1"/>
            </p:cNvSpPr>
            <p:nvPr/>
          </p:nvSpPr>
          <p:spPr bwMode="auto">
            <a:xfrm>
              <a:off x="4968483" y="4022497"/>
              <a:ext cx="3100568" cy="5887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</a:pP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在家隔离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14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天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4" name="组合 23"/>
          <p:cNvGrpSpPr/>
          <p:nvPr/>
        </p:nvGrpSpPr>
        <p:grpSpPr bwMode="auto">
          <a:xfrm>
            <a:off x="4075549" y="4612494"/>
            <a:ext cx="3371215" cy="1071245"/>
            <a:chOff x="4938689" y="3866802"/>
            <a:chExt cx="4217997" cy="1208166"/>
          </a:xfrm>
        </p:grpSpPr>
        <p:sp>
          <p:nvSpPr>
            <p:cNvPr id="5" name="圆角矩形 4"/>
            <p:cNvSpPr/>
            <p:nvPr/>
          </p:nvSpPr>
          <p:spPr bwMode="auto">
            <a:xfrm>
              <a:off x="4938689" y="3866802"/>
              <a:ext cx="4217997" cy="1208166"/>
            </a:xfrm>
            <a:prstGeom prst="roundRect">
              <a:avLst>
                <a:gd name="adj" fmla="val 7848"/>
              </a:avLst>
            </a:prstGeom>
            <a:gradFill flip="none" rotWithShape="1">
              <a:gsLst>
                <a:gs pos="30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 w="38100">
              <a:gradFill flip="none" rotWithShape="1">
                <a:gsLst>
                  <a:gs pos="0">
                    <a:srgbClr val="00B0F0"/>
                  </a:gs>
                  <a:gs pos="100000">
                    <a:srgbClr val="002060"/>
                  </a:gs>
                </a:gsLst>
                <a:lin ang="16200000" scaled="1"/>
                <a:tileRect/>
              </a:gradFill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w="165100" h="127000" prst="artDeco"/>
              <a:bevelB w="0" h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2"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 typeface="Wingdings" panose="05000000000000000000" pitchFamily="2" charset="2"/>
                <a:buChar char="n"/>
                <a:tabLst>
                  <a:tab pos="136525" algn="l"/>
                </a:tabLst>
                <a:defRPr/>
              </a:pPr>
              <a:endPara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矩形 87"/>
            <p:cNvSpPr>
              <a:spLocks noChangeArrowheads="1"/>
            </p:cNvSpPr>
            <p:nvPr/>
          </p:nvSpPr>
          <p:spPr bwMode="auto">
            <a:xfrm>
              <a:off x="4968880" y="4022209"/>
              <a:ext cx="4187806" cy="5886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</a:pP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在机构内隔离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14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天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3392170" y="4876165"/>
            <a:ext cx="798195" cy="6902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4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+</a:t>
            </a:r>
            <a:endParaRPr lang="en-US" altLang="zh-CN" sz="400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  <p:grpSp>
        <p:nvGrpSpPr>
          <p:cNvPr id="11" name="组合 23"/>
          <p:cNvGrpSpPr/>
          <p:nvPr/>
        </p:nvGrpSpPr>
        <p:grpSpPr bwMode="auto">
          <a:xfrm>
            <a:off x="7745317" y="4612640"/>
            <a:ext cx="1528223" cy="1060450"/>
            <a:chOff x="14647304" y="3724286"/>
            <a:chExt cx="4187806" cy="1195991"/>
          </a:xfrm>
        </p:grpSpPr>
        <p:sp>
          <p:nvSpPr>
            <p:cNvPr id="12" name="圆角矩形 11"/>
            <p:cNvSpPr/>
            <p:nvPr/>
          </p:nvSpPr>
          <p:spPr bwMode="auto">
            <a:xfrm>
              <a:off x="15134531" y="3724286"/>
              <a:ext cx="3212220" cy="1195991"/>
            </a:xfrm>
            <a:prstGeom prst="roundRect">
              <a:avLst>
                <a:gd name="adj" fmla="val 7848"/>
              </a:avLst>
            </a:prstGeom>
            <a:gradFill flip="none" rotWithShape="1">
              <a:gsLst>
                <a:gs pos="30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 w="38100">
              <a:gradFill flip="none" rotWithShape="1">
                <a:gsLst>
                  <a:gs pos="0">
                    <a:srgbClr val="00B0F0"/>
                  </a:gs>
                  <a:gs pos="100000">
                    <a:srgbClr val="002060"/>
                  </a:gs>
                </a:gsLst>
                <a:lin ang="16200000" scaled="1"/>
                <a:tileRect/>
              </a:gradFill>
            </a:ln>
            <a:effectLst>
              <a:outerShdw blurRad="225425" dist="38100" dir="5220000" algn="ctr">
                <a:srgbClr val="000000">
                  <a:alpha val="33000"/>
                </a:srgbClr>
              </a:outerShdw>
            </a:effectLst>
            <a:scene3d>
              <a:camera prst="orthographicFront"/>
              <a:lightRig rig="flat" dir="t"/>
            </a:scene3d>
            <a:sp3d contourW="19050">
              <a:bevelT w="165100" h="127000" prst="artDeco"/>
              <a:bevelB w="0" h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2" algn="ctr" eaLnBrk="0" fontAlgn="ctr" hangingPunct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 typeface="Wingdings" panose="05000000000000000000" pitchFamily="2" charset="2"/>
                <a:buChar char="n"/>
                <a:tabLst>
                  <a:tab pos="136525" algn="l"/>
                </a:tabLst>
                <a:defRPr/>
              </a:pPr>
              <a:endPara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 87"/>
            <p:cNvSpPr>
              <a:spLocks noChangeArrowheads="1"/>
            </p:cNvSpPr>
            <p:nvPr/>
          </p:nvSpPr>
          <p:spPr bwMode="auto">
            <a:xfrm>
              <a:off x="14647304" y="4021493"/>
              <a:ext cx="4187806" cy="5886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</a:pPr>
              <a:r>
                <a:rPr lang="en-US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28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天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sp>
        <p:nvSpPr>
          <p:cNvPr id="14" name="右箭头 13"/>
          <p:cNvSpPr/>
          <p:nvPr/>
        </p:nvSpPr>
        <p:spPr>
          <a:xfrm>
            <a:off x="7524115" y="4982845"/>
            <a:ext cx="360045" cy="318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TIMING" val="|8.3|2.7|8.2|3.7|8|13.8|23.1|3.8|4.4"/>
</p:tagLst>
</file>

<file path=ppt/tags/tag2.xml><?xml version="1.0" encoding="utf-8"?>
<p:tagLst xmlns:p="http://schemas.openxmlformats.org/presentationml/2006/main">
  <p:tag name="TIMING" val="|4.8|2.4|4.3|20.3|3.9|11.4|6.6|1|39.9|3.1"/>
</p:tagLst>
</file>

<file path=ppt/tags/tag3.xml><?xml version="1.0" encoding="utf-8"?>
<p:tagLst xmlns:p="http://schemas.openxmlformats.org/presentationml/2006/main">
  <p:tag name="TIMING" val="|4.8|2.4|4.3|20.3|3.9|11.4|6.6|1|39.9|3.1"/>
</p:tagLst>
</file>

<file path=ppt/tags/tag4.xml><?xml version="1.0" encoding="utf-8"?>
<p:tagLst xmlns:p="http://schemas.openxmlformats.org/presentationml/2006/main">
  <p:tag name="TIMING" val="|6.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1388</Words>
  <Application>WPS 演示</Application>
  <PresentationFormat>全屏显示(4:3)</PresentationFormat>
  <Paragraphs>282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宋体</vt:lpstr>
      <vt:lpstr>Wingdings</vt:lpstr>
      <vt:lpstr>Calibri</vt:lpstr>
      <vt:lpstr>汉鼎简中宋</vt:lpstr>
      <vt:lpstr>Calibri</vt:lpstr>
      <vt:lpstr>微软雅黑</vt:lpstr>
      <vt:lpstr>Arial Unicode MS</vt:lpstr>
      <vt:lpstr>Office 主题</vt:lpstr>
      <vt:lpstr>1_Office 主题</vt:lpstr>
      <vt:lpstr>新型冠状病毒疫情下 养老机构如何做好老人返院准备</vt:lpstr>
      <vt:lpstr>养老机构防疫形势严峻</vt:lpstr>
      <vt:lpstr>新型冠状病毒</vt:lpstr>
      <vt:lpstr>老人要返院怎么办</vt:lpstr>
      <vt:lpstr>不是所有的隔离都是这样的</vt:lpstr>
      <vt:lpstr>目前新冠肺炎隔离观察方式</vt:lpstr>
      <vt:lpstr>PowerPoint 演示文稿</vt:lpstr>
      <vt:lpstr>被隔离观察≠被感染  住在隔离区的人≠疑似病人  </vt:lpstr>
      <vt:lpstr>史上最严防控</vt:lpstr>
      <vt:lpstr>为什么要这么严格</vt:lpstr>
      <vt:lpstr>如何设置隔离区</vt:lpstr>
      <vt:lpstr>设置隔离区（室）条件及配置</vt:lpstr>
      <vt:lpstr>没有条件设置隔离区的怎么办？</vt:lpstr>
      <vt:lpstr>工作人员怎么办？</vt:lpstr>
      <vt:lpstr>隔离区里的操作流程</vt:lpstr>
      <vt:lpstr>隔离区里的操作流程</vt:lpstr>
      <vt:lpstr>隔离区里的操作流程</vt:lpstr>
      <vt:lpstr>隔离区里的操作流程</vt:lpstr>
      <vt:lpstr>让“隔离区”温和起来</vt:lpstr>
      <vt:lpstr>因地制宜，顺势而为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狗儿o(^_^)o</cp:lastModifiedBy>
  <cp:revision>482</cp:revision>
  <dcterms:created xsi:type="dcterms:W3CDTF">2013-10-30T09:04:00Z</dcterms:created>
  <dcterms:modified xsi:type="dcterms:W3CDTF">2020-03-09T06:40:34Z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